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Nunito" charset="-18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02" y="-1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075942f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075942f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075942f5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075942f5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075942f5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075942f5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075942f5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075942f5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075942f5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075942f5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08b0d66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08b0d66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08b0d662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08b0d662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075942f5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075942f5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08b0d66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08b0d66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  <a:t>Sabor je 2017. godine izglasao Dan ružičastih majica kao Nacionalni dan borbe protiv nasilja nad vršnjacima koji će se održavati svake zadnje srijede u veljači.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ff88cee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ff88cee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08b0d662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08b0d662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Vršnjačko nasilje (eng. peer violence) podrazumijeva različite oblike ponašanja koje nasilnik čini nad žrtvom, a čija namjera ne mora biti jasno izražena.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Vršnjačko nasilje može biti izravno (primjerice, fizička agresija, prijetnje i zadirkivanje) ili neizravno (kao što je širenje glasina i isključenje iz grupa vršnjaka), a može uključivati i zlostavljanje (eng. bullying), koje je općenito usmjerenija i kroničnija vrsta vršnjačkog nasilja. Ono je definirano kao oblik u kojem postoji nesrazmjer moći između počinitelja i žrtve te nasilnik ima veću moć, a takvo ponašanje učestalo se ponavlja.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Generalno, možemo navesti kako je vršnjačko nasilje trajna i namjerna zlouporaba moći u odnosima kroz ponavljano verbalno, fizičko i/ili socijalno ponašanje koje ima namjeru nanijeti fizičku, socijalnu i/ili psihološku štetu osobi.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Može uključivati pojedinca ili grupu koja zloupotrebljava svoju moć ili opaženu moć nad jednom ili više osoba koje se osjećaju nemoćnima da isto ponašanje spriječe.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Nasilje se može dogodi osobno (uživo) ili na mreži (online), putem različitih digitalnih platformi i uređaja te nasilno ponašanje biti otvoreno (očito) ili prikriveno (skriveno). Nasilno ponašanje se ponavlja ili se može ponoviti tijekom vremena (na primjer, dijeljenjem digitalnih zapisa).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Nasilje u bilo kojem obliku i iz bilo kojeg razloga može imati trenutačne, srednjoročne i dugoročne učinke na one koji su uključeni, uključujući i prolaznike, odnosno promatrače.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Pojedinačni konflikti i sukobi ili tučnjave među pojedincima među kojima ne postoji nesrazmjer moći, bilo osobno ili na mreži (online), nisu definirani kao nasilje.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08b0d662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08b0d662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08b0d662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08b0d662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Uputa: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Dragi učenici, na praznom listu napišite ime DJETETA i pored njega DA, NE, MOŽDA.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 završetku rada pozivati ćemo vas  na analizu vaših odgovora te raspravu o tome za koje tvrdnje ste stavili da se radi o nasilju, oko kojih ponašanja ste imali nedoumice, kojim kriterijima u određivanju ste se rukovodili, jeste li prepoznali različite vrste i oblike nasilja i dr.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Važno je učenicima istaknuti kako je </a:t>
            </a:r>
            <a:r>
              <a:rPr lang="en" u="sng">
                <a:solidFill>
                  <a:schemeClr val="dk1"/>
                </a:solidFill>
              </a:rPr>
              <a:t>nasilje vidljivo u onim tvrdnjama gdje se neprihvatljivo ponašanje ponavlja ili je u tijeku</a:t>
            </a:r>
            <a:r>
              <a:rPr lang="en">
                <a:solidFill>
                  <a:schemeClr val="dk1"/>
                </a:solidFill>
              </a:rPr>
              <a:t>, u kojima </a:t>
            </a:r>
            <a:r>
              <a:rPr lang="en" u="sng">
                <a:solidFill>
                  <a:schemeClr val="dk1"/>
                </a:solidFill>
              </a:rPr>
              <a:t>postoji jasna namjera da se povrijed</a:t>
            </a:r>
            <a:r>
              <a:rPr lang="en">
                <a:solidFill>
                  <a:schemeClr val="dk1"/>
                </a:solidFill>
              </a:rPr>
              <a:t>i, uznemiri ili nanese </a:t>
            </a:r>
            <a:r>
              <a:rPr lang="en" u="sng">
                <a:solidFill>
                  <a:schemeClr val="dk1"/>
                </a:solidFill>
              </a:rPr>
              <a:t>šteta drugoj</a:t>
            </a:r>
            <a:r>
              <a:rPr lang="en">
                <a:solidFill>
                  <a:schemeClr val="dk1"/>
                </a:solidFill>
              </a:rPr>
              <a:t> osobi te gdje postoji </a:t>
            </a:r>
            <a:r>
              <a:rPr lang="en" u="sng">
                <a:solidFill>
                  <a:schemeClr val="dk1"/>
                </a:solidFill>
              </a:rPr>
              <a:t>nesrazmjer moći </a:t>
            </a:r>
            <a:r>
              <a:rPr lang="en">
                <a:solidFill>
                  <a:schemeClr val="dk1"/>
                </a:solidFill>
              </a:rPr>
              <a:t>između uključenih.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Također, u procjenjivanju radi li se o nasilju, za određena ponašanja je važno sagledati cjelokupni kontekst. I ova aktivnost se povezuje s prethodno obrađenim sadržajem vezano uz definiciju i obilježja nasilnog ponašanja te se učenike podsjeća na isto. Ključna poruka za prenijeti jest kako NASILJE NI U KOJEM OBLIKU NIJE PRIHVATLJIVO te ostavlja negativne posljedice na pojedince, a značajno je u svakom tom slučaju reagirati na učinkovit način (primjerice, obraćanje za pomoć osobi od povjerenja, prijave razrednicima ili stručnim suradnicima u školi i dr.).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08b0d662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08b0d662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08b0d662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08b0d662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075942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075942f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Konflikt i sukob ne podrazumijevaju nužno nasilje.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Konflikt je širok pojam, a odnosi se na situacije u kojima postoje suprotni motivi, svrhe, impulsi. Sam po sebi nije niti „dobar“, niti „loš“.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Sukob označava situaciju u kojoj postoje suprotna zbivanja, ponašanja i tendencije između dvije ili više osoba. Mladi uključeni u sukobe su jednakih snaga i razine moći, ne postoji namjera da se nekog trajno emocionalno i/ili fizički povrijedi te se sukobljavanjem ne uzrokuju teže posljedice. Incidenti su obično jednokratni ili rijetki, a uključeni mogu imenovati razloge zbog kojih je došlo do sukoba i pregovarati o rješenju.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Kod nasilja/zlostavljanja postoji nesrazmjer moći između počinitelja i žrtve te nasilnik ima veću moć, a takvo ponašanje se učestalo ponavlja.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Konflikti i sukobi nam se mogu događati na svakodnevnoj razini stoga trebamo biti vješti u njihovom prepoznavanju i odabiru učinkovitog odgovora. Učenici uglavnom imaju iskustvo konflikata u školi i u obitelji, što čini njihov zdravi dio odrastanja. Istraživanja pokazuju kako kroz konflikte učimo i napredujemo u našoj socijalnoj interakciji i razvojnim vještinama. Nasilje, s druge strane, ne dovodi do pozitivnih razvojnih ishoda već do visoke razine stresa, brojnih nepovoljnih posljedica, pa čak i depresivnosti.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Zapamtimo, cilj nije tražiti odnose bez konflikta, nego te konflikte znati učinkovito rješavati!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Dan ružičastih majica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230880"/>
            <a:ext cx="5361300" cy="704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Prevencija nasilja u </a:t>
            </a:r>
            <a:r>
              <a:rPr lang="en" dirty="0" smtClean="0">
                <a:latin typeface="Nunito"/>
                <a:ea typeface="Nunito"/>
                <a:cs typeface="Nunito"/>
                <a:sym typeface="Nunito"/>
              </a:rPr>
              <a:t>okruženju</a:t>
            </a:r>
            <a:endParaRPr lang="hr-HR" dirty="0" smtClean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latin typeface="Nunito"/>
                <a:ea typeface="Nunito"/>
                <a:cs typeface="Nunito"/>
                <a:sym typeface="Nunito"/>
              </a:rPr>
              <a:t>Veljača 2021.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819150" y="231825"/>
            <a:ext cx="8128800" cy="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PROMISLITE O RAZLICI  SUKOBA I NASILJA OBZIROM DA SE NE RADI O ISTIM FENOMENIMA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l="13161" t="26729" r="8591" b="12741"/>
          <a:stretch/>
        </p:blipFill>
        <p:spPr>
          <a:xfrm>
            <a:off x="552325" y="1380925"/>
            <a:ext cx="8033899" cy="349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l="13273" t="15475" r="8742" b="5889"/>
          <a:stretch/>
        </p:blipFill>
        <p:spPr>
          <a:xfrm>
            <a:off x="508900" y="350925"/>
            <a:ext cx="8064451" cy="457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Načinima rješavanja sukoba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551800" y="1990725"/>
            <a:ext cx="8385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Izbjegavanje - kada problem stavljamo pod tepih (Ja nisam OK, ti nisi OK).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Prilagođavanje - kad se bojimo da ćemo imati velike probleme (Ja nisam OK, ti si OK).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Kompromis - kad nam se ne da previše truditi (Oboje smo donekle OK).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Suradnja - kad želite poboljšati odnose (Ja sam OK, ti si OK. Pobjednik - pobjednik).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VJEŠTINE RJEŠAVANJA PROBLEMA</a:t>
            </a: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819150" y="1859875"/>
            <a:ext cx="8137800" cy="2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1. korak – </a:t>
            </a: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Odredi u čemu je problem. 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U čemu je problem? Što se događa? Što osjećam?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2. korak – </a:t>
            </a: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Razmisli i razgovaraj o rješenjima.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 Je li razgovor s nekim kome vjeruješ jedno od mogućih rješenja?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3. korak – </a:t>
            </a: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Procijeni rješenja.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 Usporedi prednosti i nedostatke svakog mogućeg rješenja i razmotri kratkoročne i dugoročne posljedice. Na temelju toga izbaci rješenja koja je teško provesti ili donose puno negativnih posljedica.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4. korak – </a:t>
            </a: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Odluči se za jedno rješenje. 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Odluči se za jedno rješenje i postupi prema njemu.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5. korak –</a:t>
            </a: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 Što si naučio? 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Razmisli o rezultatima rješenja koje si odabrao? Što si naučio? Što si promijenio? Osjećaš li se bolje?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ULOGU PRIJATELJA U PRUŽANJU PODRŠKE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233925" y="1990725"/>
            <a:ext cx="8667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Kad vidiš da je tvoj prijatelj doživio ili doživljava neki oblik nasilja, možeš mu pomoći tako da razgovaraš s njime o tome. Ako nisi siguran što bi trebao reći ili ti je teško pronaći prave riječi, evo nekoliko prijedloga: 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„Drago mi je da ti je ugodno razgovarati sa mnom i da se osjećaš sigurnim </a:t>
            </a:r>
            <a:r>
              <a:rPr lang="en" sz="1700" dirty="0" smtClean="0">
                <a:latin typeface="Nunito"/>
                <a:ea typeface="Nunito"/>
                <a:cs typeface="Nunito"/>
                <a:sym typeface="Nunito"/>
              </a:rPr>
              <a:t>samnom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„Nisi kriv za ono što ti se dogodilo ili ti se događa“. 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„Ništa što si učinio ili nisi učinio, ne čini doživljeno nasilje tvojom krivnjom." 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„Kako ti mogu pomoći?" „Tu sam za tebe.“ „Podržat ću tvoje odluke."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819150" y="862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KOJE ULOGE MOGU IMATI DJECA I MLADI U KONTEKSTU VRŠNJAČKOG NASILJA?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8156700" cy="29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A. ULOGA ŽRTVE			-drugačiji od drugih (po bilo čemu).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B. ULOGA POČINITELJ-ŽRTVA  	- oni koji dožive nasilje, pri tome se ne mogu suprotstaviti ili    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                                                            obraniti od nasilnika, žele se osvetiti istom tom nasilniku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(u velikom su riziku).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C. ULOGA POČINITELJA -žele dominirati i to najčešće agresivno (direktno ili prikriveno radi koristi).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D. ULOGA BRANITELJA		-empatični, pravedni, tolerantni, aktivni.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E. ULOGE POMOĆNIKA U NASILJU - pomažu, ili podržavaju nasilnika (radi prihvaćenosti u društvu).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F. ULOGA NEANGAŽIRANIH PROMATRAČA U NASILJU	-ne žele birati strane, ne žele se zamjeriti.                                                                                           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POSLJEDICE VRŠNJAČKOG NASILJA</a:t>
            </a: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Može imati ozbiljne posljedice: usamljenost, napuštenost, strah, umor, glavobolje i trbuhobolje…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Na duže staze: gubi se vjera da je svijet sigurno mjesto, ljutnja i ogorčenost, smanjena pažnja i koncentracija.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Nastaju nepoželjna ponašanja: povučeno ponašanje, povlačenje u sebe, tužno ponašanje, povremeno pokazivanje jake ljutnje i bijesa radi trpljenja nepravde u sebi.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Hvala na pažnji!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Literatura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NASTAVNO-KLINIČKI CENTAR EDUKACIJSKO-REHABILITACIJSKOG FAKULTETA (PUTOKAZ ZA USPJEŠNO SAVLADAVANJE IZAZOVA ODRASTANJA)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807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Odgojno-obrazovnih očekivanja međupredmetnih tema „Osobni i socijalni razvoj“ i „Zdravlje“ 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osr C.3.1. Razlikuje sigurne od rizičnih situacija i ima razvijene osnovne strategije samozaštite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osr B.3.1. Obrazlaže i uvažava potrebe i osjećaje drugih.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osr B.3.3. Razvija strategije rješavanja sukoba.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4104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zdr B.3.1.A Opisuje i procjenjuje vršnjački pritisak.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zdr B.3.1.B Razlikuje i vrednuje različite načine komunikacije i ponašanja.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zdr B.3.3.A Povezuje samopoštovanje s rizičnim ponašanjima.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zdr B.3.1.B Razlikuje i vrednuje različite načine komunikacije i ponašanja.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zdr B.3.3.A Povezuje samopoštovanje s rizičnim ponašanjima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SUKOBI ≠ NASILJE ≠ ZLOSTAVLJANJE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472725"/>
            <a:ext cx="7999500" cy="29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Preklapanje i nepotpuna usklađenost u korištenju pojmova vršnjačkog nasilja i zlostavljanja mogu dovesti do korištenja navedenih pojmova kao sinonima, no oni to svakako nisu.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latin typeface="Nunito"/>
                <a:ea typeface="Nunito"/>
                <a:cs typeface="Nunito"/>
                <a:sym typeface="Nunito"/>
              </a:rPr>
              <a:t>Vršnjačko nasilje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 je ponašanje koje čine vršnjaci, ali koje ne uključuje nužno namjerno ponašanje ni nesrazmjer snaga počinitelja i žrtve nasilja.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latin typeface="Nunito"/>
                <a:ea typeface="Nunito"/>
                <a:cs typeface="Nunito"/>
                <a:sym typeface="Nunito"/>
              </a:rPr>
              <a:t>Vršnjačko zlostavljanje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 definira se kao ozbiljno, agresivno i ponavljajuće ponašanje u kojemu postoji nesrazmjer moći (između počinitelja i žrtve nasilja; jači protiv slabijih ili grupa protiv pojedinca). 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u="sng">
                <a:latin typeface="Nunito"/>
                <a:ea typeface="Nunito"/>
                <a:cs typeface="Nunito"/>
                <a:sym typeface="Nunito"/>
              </a:rPr>
              <a:t>Sukobljavanje 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je uobičajena i učestala pojava među djecom i adolescentima ukoliko se uzme u obzir da većinu svog (radnog) dana provode u interakciji s vršnjacima, u kojima „uče“ i vježbaju socijalne vještine.  Može se smatrati posljedicom različitosti te samo po sebi nema pozitivni ni negativni predznak.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AKTIVNOST: „SVA LICA NASILJA“ 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735575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Kako se osjećate u odnosu na riječ NASILJE?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Što je to nasilje?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501500" y="4103925"/>
            <a:ext cx="384600" cy="7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444" y="955925"/>
            <a:ext cx="1881924" cy="25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725" y="2434025"/>
            <a:ext cx="2245601" cy="250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l="3628" t="11180" r="4264" b="7742"/>
          <a:stretch/>
        </p:blipFill>
        <p:spPr>
          <a:xfrm>
            <a:off x="0" y="463026"/>
            <a:ext cx="9144000" cy="452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959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RADNI LIST </a:t>
            </a:r>
            <a:r>
              <a:rPr lang="en" b="1"/>
              <a:t>„Nasilje – Da, ne, možda“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Ukazuju li tvrdnje na nasilne oblike ponašanja?</a:t>
            </a:r>
            <a:endParaRPr b="1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761625" y="1999625"/>
            <a:ext cx="3810600" cy="28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Petra misli da joj se Katarina ruga na svakom satu, posebno kada kaže netočan odgovor na postavljeno pitanje učitelja.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Skupina učenika Josipa naziva “debelim”, svaki put kada prođu pokraj njih na odmoru.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Marija je otvorila razrednu Whatsapp grupu u koju nije stavila dvije djevojke iz razreda jer ih smatra “dosadnim, nezanimljivim štrebericama”.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2"/>
          </p:nvPr>
        </p:nvSpPr>
        <p:spPr>
          <a:xfrm>
            <a:off x="4638675" y="1999425"/>
            <a:ext cx="3987600" cy="28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</a:t>
            </a:r>
            <a:r>
              <a:rPr lang="en" sz="1500">
                <a:latin typeface="Nunito"/>
                <a:ea typeface="Nunito"/>
                <a:cs typeface="Nunito"/>
                <a:sym typeface="Nunito"/>
              </a:rPr>
              <a:t>vana uvijek sjedi na istoj klupi na odmoru. Ako bilo tko drugi pokuša sjesti na “njezino mjesto “, ona mu baci ruksak na pod.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Danijel ne voli sport, posebno nije vješt s loptom. Na tjelesnom mu se dio učenika iz razreda smije kada god rade kolektivne sportove.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Kristina tjera Ivanu da joj nosi ruksak svaki dan u školu i iz škole. Ivani je već dosta toga.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412100" y="3850900"/>
            <a:ext cx="407100" cy="954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947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RADNI LIST „Nasilje – DA, NE, MOŽDA“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Ukazuju li tvrdnje na nasilne oblike ponašanja?</a:t>
            </a:r>
            <a:endParaRPr b="1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19150" y="2121150"/>
            <a:ext cx="3686100" cy="2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Ivan misli da je Mako njegov najbolji prijatelj. Jučer je Marko otišao u šoping poslije škole i nije ga pozvao sa sobom. Ivan je uznemiren i tužan jer obično sve rade zajedno.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Ana uvijek traži novac od mlađih učenika ispred škole. Time si pounjava džeparac.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Ante kaže da je sve “gay”, svaki put kada Marin prođe pored njega.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2"/>
          </p:nvPr>
        </p:nvSpPr>
        <p:spPr>
          <a:xfrm>
            <a:off x="4638675" y="2121225"/>
            <a:ext cx="3686100" cy="2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Nakon što je njegova ekipa izgubila utakmicu, Mario je stavio ljepilo na klupe protivničke ekipe u svlačionici.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Nenad pokušava spotaknuti Maju svaki put kada ona prođe kraj njegovog stola.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Ela često šalje uvredljive poruke Ani. Od papirića do poruka na društvenim mrežama.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8068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NASILJE NI U KOJEM OBLIKU NIJE PRIHVATLJIVO 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NASILJE NI U KOJEM OBLIKU NIJE PRIHVATLJIVO jer ostavlja negativne posljedice na pojedince.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Kako reagirati na učinkovit način: 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-"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obraćanje za pomoć osobi od povjerenja, 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-"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prijave razrednicima ili stručnim suradnicima u školi i dr.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-"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razgovor s roditeljima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AKTIVNOST: „DJELUJMO NA ZNAKOVE NASILJA!“ 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Nakon provedene aktivnosti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učenici će znati razlikovati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konflikt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sukob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i </a:t>
            </a: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nasilje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te će moći navesti učinkovite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strategije reagiranja na nasilne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oblike ponašanja.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350" y="1551375"/>
            <a:ext cx="5063575" cy="28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Microsoft Office PowerPoint</Application>
  <PresentationFormat>Prikaz na zaslonu (16:9)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Nunito</vt:lpstr>
      <vt:lpstr>Calibri</vt:lpstr>
      <vt:lpstr>Shift</vt:lpstr>
      <vt:lpstr>Dan ružičastih majica</vt:lpstr>
      <vt:lpstr>Odgojno-obrazovnih očekivanja međupredmetnih tema „Osobni i socijalni razvoj“ i „Zdravlje“ </vt:lpstr>
      <vt:lpstr>SUKOBI ≠ NASILJE ≠ ZLOSTAVLJANJE</vt:lpstr>
      <vt:lpstr>AKTIVNOST: „SVA LICA NASILJA“ </vt:lpstr>
      <vt:lpstr>Slajd 5</vt:lpstr>
      <vt:lpstr>RADNI LIST „Nasilje – Da, ne, možda“ Ukazuju li tvrdnje na nasilne oblike ponašanja?</vt:lpstr>
      <vt:lpstr>RADNI LIST „Nasilje – DA, NE, MOŽDA“ Ukazuju li tvrdnje na nasilne oblike ponašanja?</vt:lpstr>
      <vt:lpstr>NASILJE NI U KOJEM OBLIKU NIJE PRIHVATLJIVO </vt:lpstr>
      <vt:lpstr>AKTIVNOST: „DJELUJMO NA ZNAKOVE NASILJA!“ </vt:lpstr>
      <vt:lpstr>PROMISLITE O RAZLICI  SUKOBA I NASILJA OBZIROM DA SE NE RADI O ISTIM FENOMENIMA</vt:lpstr>
      <vt:lpstr>Slajd 11</vt:lpstr>
      <vt:lpstr>Načinima rješavanja sukoba</vt:lpstr>
      <vt:lpstr>VJEŠTINE RJEŠAVANJA PROBLEMA</vt:lpstr>
      <vt:lpstr> ULOGU PRIJATELJA U PRUŽANJU PODRŠKE</vt:lpstr>
      <vt:lpstr>KOJE ULOGE MOGU IMATI DJECA I MLADI U KONTEKSTU VRŠNJAČKOG NASILJA?</vt:lpstr>
      <vt:lpstr>POSLJEDICE VRŠNJAČKOG NASILJA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ružičastih majica</dc:title>
  <dc:creator>SRS</dc:creator>
  <cp:lastModifiedBy>tajnica</cp:lastModifiedBy>
  <cp:revision>1</cp:revision>
  <dcterms:modified xsi:type="dcterms:W3CDTF">2021-02-25T17:17:46Z</dcterms:modified>
</cp:coreProperties>
</file>