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3" r:id="rId8"/>
    <p:sldId id="262" r:id="rId9"/>
    <p:sldId id="264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975" autoAdjust="0"/>
    <p:restoredTop sz="94660"/>
  </p:normalViewPr>
  <p:slideViewPr>
    <p:cSldViewPr snapToGrid="0">
      <p:cViewPr varScale="1">
        <p:scale>
          <a:sx n="78" d="100"/>
          <a:sy n="78" d="100"/>
        </p:scale>
        <p:origin x="-84" y="-7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11/14/2016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pPr/>
              <a:t>11/14/2016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pPr/>
              <a:t>11/14/2016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pPr/>
              <a:t>11/14/2016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pPr/>
              <a:t>11/14/2016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pPr/>
              <a:t>11/14/2016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pPr/>
              <a:t>11/14/2016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pPr/>
              <a:t>11/14/2016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pPr/>
              <a:t>11/14/2016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pPr/>
              <a:t>11/14/2016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pPr/>
              <a:t>11/14/2016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pPr/>
              <a:t>11/14/2016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pPr/>
              <a:t>11/14/2016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pPr/>
              <a:t>11/14/2016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pPr/>
              <a:t>11/14/2016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pPr/>
              <a:t>11/14/2016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pPr/>
              <a:t>11/14/2016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pPr/>
              <a:t>11/14/2016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google.hr/imgres?imgurl=http://smn.hr/images/galerije/zupe/trogir-sv-lovre/svlovre.jpg&amp;imgrefurl=http://smn.hr/trogir-sv-lovre&amp;docid=U3MASSR0dw0BQM&amp;tbnid=slzyPcFCXEncaM:&amp;w=655&amp;h=1000&amp;client=firefox-b&amp;bih=917&amp;biw=1680&amp;ved=0ahUKEwiHlvzW5OnPAhXPKCwKHUY2Cm0QMwgkKAgwCA&amp;iact=mrc&amp;uact=8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www.google.hr/imgres?imgurl=https://www.tes.com/sites/default/files/news_article_images/emoji.jpg&amp;imgrefurl=https://www.tes.com/news/school-news/breaking-views/happy-face-or-smiley-face-teachers-face-emoji-culture&amp;docid=3YLpG01B-QuB0M&amp;tbnid=REa2RTXp-zc93M:&amp;w=1200&amp;h=677&amp;noj=1&amp;bih=917&amp;biw=1680&amp;ved=0ahUKEwjX5Z7a8OnPAhXEORoKHUGABo8QMwhBKBAwEA&amp;iact=mrc&amp;uact=8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google.hr/imgres?imgurl=http://braccialinigroup.it/wp-content/uploads/2015/10/unesco-bg.jpg&amp;imgrefurl=http://braccialinigroup.com/corporate-social-responsibilities/cartoline-for-unesco/&amp;docid=A53_kPVYGhcSQM&amp;tbnid=5oZknH4PKKzVuM:&amp;w=402&amp;h=252&amp;client=firefox-b&amp;bih=917&amp;biw=1680&amp;ved=0ahUKEwiV3e-z4enPAhWkIJoKHaDNCBAQMwg6KAkwCQ&amp;iact=mrc&amp;uact=8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hr/imgres?imgurl=http://smn.hr/images/galerije/zupe/trogir-sv-lovre/svlovre.jpg&amp;imgrefurl=http://smn.hr/trogir-sv-lovre&amp;docid=U3MASSR0dw0BQM&amp;tbnid=slzyPcFCXEncaM:&amp;w=655&amp;h=1000&amp;client=firefox-b&amp;bih=917&amp;biw=1680&amp;ved=0ahUKEwiHlvzW5OnPAhXPKCwKHUY2Cm0QMwgkKAgwCA&amp;iact=mrc&amp;uact=8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google.hr/imgres?imgurl=http://braccialinigroup.it/wp-content/uploads/2015/10/unesco-bg.jpg&amp;imgrefurl=http://braccialinigroup.com/corporate-social-responsibilities/cartoline-for-unesco/&amp;docid=A53_kPVYGhcSQM&amp;tbnid=5oZknH4PKKzVuM:&amp;w=402&amp;h=252&amp;client=firefox-b&amp;bih=917&amp;biw=1680&amp;ved=0ahUKEwiV3e-z4enPAhWkIJoKHaDNCBAQMwg6KAkwCQ&amp;iact=mrc&amp;uact=8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google.hr/imgres?imgurl=http://smn.hr/images/galerije/zupe/trogir-sv-lovre/svlovre.jpg&amp;imgrefurl=http://smn.hr/trogir-sv-lovre&amp;docid=U3MASSR0dw0BQM&amp;tbnid=slzyPcFCXEncaM:&amp;w=655&amp;h=1000&amp;client=firefox-b&amp;bih=917&amp;biw=1680&amp;ved=0ahUKEwiHlvzW5OnPAhXPKCwKHUY2Cm0QMwgkKAgwCA&amp;iact=mrc&amp;uact=8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google.hr/imgres?imgurl=http://braccialinigroup.it/wp-content/uploads/2015/10/unesco-bg.jpg&amp;imgrefurl=http://braccialinigroup.com/corporate-social-responsibilities/cartoline-for-unesco/&amp;docid=A53_kPVYGhcSQM&amp;tbnid=5oZknH4PKKzVuM:&amp;w=402&amp;h=252&amp;client=firefox-b&amp;bih=917&amp;biw=1680&amp;ved=0ahUKEwiV3e-z4enPAhWkIJoKHaDNCBAQMwg6KAkwCQ&amp;iact=mrc&amp;uact=8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google.hr/imgres?imgurl=http://smn.hr/images/galerije/zupe/trogir-sv-lovre/svlovre.jpg&amp;imgrefurl=http://smn.hr/trogir-sv-lovre&amp;docid=U3MASSR0dw0BQM&amp;tbnid=slzyPcFCXEncaM:&amp;w=655&amp;h=1000&amp;client=firefox-b&amp;bih=917&amp;biw=1680&amp;ved=0ahUKEwiHlvzW5OnPAhXPKCwKHUY2Cm0QMwgkKAgwCA&amp;iact=mrc&amp;uact=8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3942" y="2188723"/>
            <a:ext cx="8825658" cy="2519464"/>
          </a:xfrm>
        </p:spPr>
        <p:txBody>
          <a:bodyPr/>
          <a:lstStyle/>
          <a:p>
            <a:r>
              <a:rPr lang="en-GB" sz="8800" dirty="0" smtClean="0"/>
              <a:t>  </a:t>
            </a:r>
            <a:r>
              <a:rPr lang="en-GB" sz="9600" dirty="0" err="1" smtClean="0"/>
              <a:t>Trogir</a:t>
            </a:r>
            <a:endParaRPr lang="en-GB" sz="9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082" y="5486399"/>
            <a:ext cx="2658288" cy="846307"/>
          </a:xfrm>
        </p:spPr>
        <p:txBody>
          <a:bodyPr/>
          <a:lstStyle/>
          <a:p>
            <a:r>
              <a:rPr lang="en-GB" dirty="0" smtClean="0"/>
              <a:t>Marta &amp; </a:t>
            </a:r>
            <a:r>
              <a:rPr lang="en-GB" dirty="0" err="1" smtClean="0"/>
              <a:t>ella</a:t>
            </a:r>
            <a:r>
              <a:rPr lang="en-GB" dirty="0" smtClean="0"/>
              <a:t> 7.d</a:t>
            </a:r>
          </a:p>
          <a:p>
            <a:endParaRPr lang="en-GB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56" y="1124587"/>
            <a:ext cx="3499930" cy="37392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8838296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06631" y="2704289"/>
            <a:ext cx="3297676" cy="1313234"/>
          </a:xfrm>
        </p:spPr>
        <p:txBody>
          <a:bodyPr/>
          <a:lstStyle/>
          <a:p>
            <a:r>
              <a:rPr lang="hr-HR" sz="9600" dirty="0" smtClean="0"/>
              <a:t>The end</a:t>
            </a:r>
            <a:endParaRPr lang="en-GB" sz="9600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-330860"/>
            <a:ext cx="12192000" cy="66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  </a:t>
            </a:r>
            <a:r>
              <a:rPr kumimoji="0" lang="en-US" altLang="en-US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AutoShape 2" descr="Image result for trogirska katedrala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2809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0599">
            <a:off x="8338991" y="1902356"/>
            <a:ext cx="1614784" cy="168818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AutoShape 4" descr="Image result for happy emoji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307975" y="-1285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107">
            <a:off x="1499599" y="1961281"/>
            <a:ext cx="1992647" cy="20562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652686">
            <a:off x="5486399" y="4479871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838568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 </a:t>
            </a:r>
            <a:r>
              <a:rPr lang="en-GB" dirty="0" err="1" smtClean="0"/>
              <a:t>Trogiru</a:t>
            </a:r>
            <a:r>
              <a:rPr lang="en-GB" dirty="0" smtClean="0"/>
              <a:t>: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15566" y="2626468"/>
            <a:ext cx="67801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City of </a:t>
            </a:r>
            <a:r>
              <a:rPr lang="en-US" sz="2400" dirty="0" err="1" smtClean="0"/>
              <a:t>Trogir</a:t>
            </a:r>
            <a:r>
              <a:rPr lang="en-US" sz="2400" dirty="0" smtClean="0"/>
              <a:t> was founded in the 3rd century </a:t>
            </a:r>
            <a:r>
              <a:rPr lang="hr-HR" sz="2400" dirty="0" smtClean="0"/>
              <a:t>BC, </a:t>
            </a:r>
            <a:r>
              <a:rPr lang="en-US" sz="2400" dirty="0" smtClean="0"/>
              <a:t>under the influence of Greek colonists from the island of </a:t>
            </a:r>
            <a:r>
              <a:rPr lang="en-US" sz="2400" dirty="0" smtClean="0"/>
              <a:t>Vis</a:t>
            </a:r>
            <a:endParaRPr lang="hr-H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 smtClean="0"/>
              <a:t>It </a:t>
            </a:r>
            <a:r>
              <a:rPr lang="en-US" sz="2400" dirty="0" smtClean="0"/>
              <a:t>is situated on a small island between the Croatian mainland and the island of </a:t>
            </a:r>
            <a:r>
              <a:rPr lang="en-US" sz="2400" dirty="0" err="1" smtClean="0"/>
              <a:t>Čiovo</a:t>
            </a:r>
            <a:endParaRPr lang="hr-H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The </a:t>
            </a:r>
            <a:r>
              <a:rPr lang="en-US" sz="2400" dirty="0" smtClean="0"/>
              <a:t>patron </a:t>
            </a:r>
            <a:r>
              <a:rPr lang="en-US" sz="2400" dirty="0" smtClean="0"/>
              <a:t>of </a:t>
            </a:r>
            <a:r>
              <a:rPr lang="en-US" sz="2400" dirty="0" err="1" smtClean="0"/>
              <a:t>Trogir</a:t>
            </a:r>
            <a:r>
              <a:rPr lang="en-US" sz="2400" dirty="0" smtClean="0"/>
              <a:t> </a:t>
            </a:r>
            <a:r>
              <a:rPr lang="en-US" sz="2400" dirty="0" smtClean="0"/>
              <a:t>is</a:t>
            </a:r>
            <a:r>
              <a:rPr lang="hr-HR" sz="2400" dirty="0" smtClean="0"/>
              <a:t> John of </a:t>
            </a:r>
            <a:r>
              <a:rPr lang="en-US" sz="2400" dirty="0" err="1" smtClean="0"/>
              <a:t>Trogir</a:t>
            </a:r>
            <a:r>
              <a:rPr lang="en-US" sz="2400" dirty="0" smtClean="0"/>
              <a:t>.</a:t>
            </a:r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877" y="3010775"/>
            <a:ext cx="3961395" cy="26368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2252954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UNESCO: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67013" y="2266545"/>
            <a:ext cx="76841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 smtClean="0"/>
              <a:t>UNESCO recognised its value in 1997 and listed Trogir as a World Heritage Site.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 smtClean="0"/>
              <a:t> </a:t>
            </a:r>
            <a:r>
              <a:rPr lang="en-US" sz="2400" dirty="0" smtClean="0"/>
              <a:t>The most important sites include</a:t>
            </a:r>
            <a:r>
              <a:rPr lang="hr-HR" sz="2400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The Cathedral with the Portal of Master Radovan</a:t>
            </a:r>
            <a:endParaRPr lang="hr-H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 City Hall Loggia</a:t>
            </a:r>
            <a:endParaRPr lang="hr-H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 small church of St. Barbara  </a:t>
            </a:r>
            <a:endParaRPr lang="hr-H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 </a:t>
            </a:r>
            <a:r>
              <a:rPr lang="hr-HR" sz="2400" dirty="0" smtClean="0"/>
              <a:t>The Fortress Kamerlengo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The big and small palaces </a:t>
            </a:r>
            <a:r>
              <a:rPr lang="en-US" sz="2400" dirty="0" err="1" smtClean="0"/>
              <a:t>Cipiko</a:t>
            </a:r>
            <a:endParaRPr lang="en-GB" sz="2400" dirty="0" smtClean="0"/>
          </a:p>
          <a:p>
            <a:r>
              <a:rPr lang="en-GB" sz="2400" dirty="0" smtClean="0"/>
              <a:t> </a:t>
            </a:r>
          </a:p>
        </p:txBody>
      </p:sp>
      <p:sp>
        <p:nvSpPr>
          <p:cNvPr id="7" name="AutoShape 3" descr="Image result for unesco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280988"/>
            <a:ext cx="304800" cy="457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159" y="2992694"/>
            <a:ext cx="3479677" cy="30720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7424949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St Lawrence Cathedral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369668" y="2548128"/>
            <a:ext cx="624515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 smtClean="0"/>
              <a:t>One of the most visited sites in Trogir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 smtClean="0"/>
              <a:t>The official construction stated in 1213. and is a Romanesque gothic basilica.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 smtClean="0"/>
              <a:t>I</a:t>
            </a:r>
            <a:r>
              <a:rPr lang="en-US" sz="2000" dirty="0" smtClean="0"/>
              <a:t>t is dedicated to St. Lawrence but it is better known as St. John's Cathedral after bishop John</a:t>
            </a:r>
            <a:endParaRPr lang="en-GB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 smtClean="0"/>
              <a:t>T</a:t>
            </a:r>
            <a:r>
              <a:rPr lang="en-US" sz="2000" dirty="0" smtClean="0"/>
              <a:t>he most significant work of the Romanesque-Gothic style in Croatia</a:t>
            </a:r>
            <a:r>
              <a:rPr lang="hr-HR" sz="2000" dirty="0" smtClean="0"/>
              <a:t> is the Portal of St Lawrence Cathedral done by Master Radovan in 1240</a:t>
            </a:r>
            <a:endParaRPr lang="en-GB" sz="2000" dirty="0" smtClean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-330860"/>
            <a:ext cx="12192000" cy="66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  </a:t>
            </a:r>
            <a:r>
              <a:rPr kumimoji="0" lang="en-US" altLang="en-US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AutoShape 2" descr="Image result for trogirska katedrala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2809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233" y="2243909"/>
            <a:ext cx="2729135" cy="41666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321685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89" y="177561"/>
            <a:ext cx="3018276" cy="3453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316" y="1108824"/>
            <a:ext cx="2611112" cy="3463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862" y="2543782"/>
            <a:ext cx="3386116" cy="30650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286789" y="3852153"/>
            <a:ext cx="3018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smtClean="0"/>
              <a:t>Interior of the Cathedral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005316" y="4854102"/>
            <a:ext cx="2611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smtClean="0"/>
              <a:t>The Portal of Master Radovan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345861" y="5865779"/>
            <a:ext cx="3364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smtClean="0"/>
              <a:t>A bell tower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1797011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City Hall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60375" y="2558373"/>
            <a:ext cx="686455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285750" indent="-285750"/>
            <a:r>
              <a:rPr lang="hr-HR" sz="2000" dirty="0" smtClean="0"/>
              <a:t>     Was first mentioned in the thirteenth century and was the centre of political power in Trogir and a place for different public discussions</a:t>
            </a:r>
          </a:p>
          <a:p>
            <a:pPr marL="285750" indent="-285750"/>
            <a:endParaRPr lang="en-GB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 smtClean="0"/>
              <a:t>Mostly built in the fifteenth and sixteenth </a:t>
            </a:r>
            <a:r>
              <a:rPr lang="hr-HR" sz="2000" dirty="0" smtClean="0"/>
              <a:t>century, </a:t>
            </a:r>
            <a:r>
              <a:rPr lang="hr-HR" sz="2000" dirty="0" smtClean="0"/>
              <a:t>it has kept the same purpose until today as an administrative centre.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 smtClean="0"/>
              <a:t>During history it was also a place for theatre where different royal families had its emblems marking their spots in the theatre</a:t>
            </a:r>
            <a:endParaRPr lang="en-GB" sz="2000" dirty="0" smtClean="0"/>
          </a:p>
          <a:p>
            <a:endParaRPr lang="en-GB" sz="2400" dirty="0" smtClean="0"/>
          </a:p>
        </p:txBody>
      </p:sp>
      <p:sp>
        <p:nvSpPr>
          <p:cNvPr id="7" name="AutoShape 3" descr="Image result for unesco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280988"/>
            <a:ext cx="304800" cy="457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765" y="2558374"/>
            <a:ext cx="3390150" cy="3869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8249025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City </a:t>
            </a:r>
            <a:r>
              <a:rPr lang="en-GB" dirty="0" smtClean="0"/>
              <a:t>loggia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403649" y="2243328"/>
            <a:ext cx="624515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 smtClean="0"/>
              <a:t>It was first mentioned in 1311.</a:t>
            </a:r>
            <a:endParaRPr lang="en-GB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Loggia was used as a public property, as a hideaway and a court room.</a:t>
            </a:r>
            <a:endParaRPr lang="hr-H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It served a purpose as temporal custody for petty criminals. </a:t>
            </a:r>
            <a:endParaRPr lang="hr-H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Over time, it has also been used as a place for different negotiations and as a sales location</a:t>
            </a:r>
            <a:endParaRPr lang="hr-H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southern part of the loggia has the Ivan </a:t>
            </a:r>
            <a:r>
              <a:rPr lang="hr-HR" sz="2000" dirty="0" smtClean="0"/>
              <a:t>      </a:t>
            </a:r>
            <a:r>
              <a:rPr lang="en-US" sz="2000" dirty="0" smtClean="0"/>
              <a:t>Mestrovic relief which shows the duke Peter </a:t>
            </a:r>
            <a:r>
              <a:rPr lang="en-US" sz="2000" dirty="0" err="1" smtClean="0"/>
              <a:t>Berislavic</a:t>
            </a:r>
            <a:r>
              <a:rPr lang="en-US" sz="2000" dirty="0" smtClean="0"/>
              <a:t>.</a:t>
            </a:r>
            <a:endParaRPr lang="hr-HR" sz="2000" dirty="0" smtClean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-330860"/>
            <a:ext cx="12192000" cy="66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  </a:t>
            </a:r>
            <a:r>
              <a:rPr kumimoji="0" lang="en-US" altLang="en-US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AutoShape 2" descr="Image result for trogirska katedrala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2809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42" y="2470826"/>
            <a:ext cx="4649043" cy="31031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73240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St.Barbara church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60375" y="2704288"/>
            <a:ext cx="662717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Saint Barbara is the oldest preserved Croatian church in </a:t>
            </a:r>
            <a:r>
              <a:rPr lang="en-US" sz="2000" dirty="0" err="1" smtClean="0"/>
              <a:t>Trogir</a:t>
            </a:r>
            <a:r>
              <a:rPr lang="en-US" sz="2000" dirty="0" smtClean="0"/>
              <a:t> </a:t>
            </a:r>
            <a:endParaRPr lang="hr-H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 smtClean="0"/>
              <a:t>It was built in the 11th century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endParaRPr lang="en-GB" sz="2400" dirty="0" smtClean="0"/>
          </a:p>
        </p:txBody>
      </p:sp>
      <p:sp>
        <p:nvSpPr>
          <p:cNvPr id="7" name="AutoShape 3" descr="Image result for unesco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280988"/>
            <a:ext cx="304800" cy="457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76" y="2558374"/>
            <a:ext cx="3940918" cy="3717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2580456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The  fortress Kamerlengo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369668" y="2791838"/>
            <a:ext cx="62451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 smtClean="0"/>
              <a:t>It was built from 1420 to 1437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hr-HR" sz="2000" dirty="0" smtClean="0"/>
              <a:t>    Its main purpose was to accommodate the                Venetian army fleet</a:t>
            </a:r>
          </a:p>
          <a:p>
            <a:endParaRPr lang="en-GB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 smtClean="0"/>
              <a:t>Nowadays it is a unique location for the different events and concerts</a:t>
            </a:r>
            <a:endParaRPr lang="en-GB" sz="2000" dirty="0" smtClean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-330860"/>
            <a:ext cx="12192000" cy="66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  </a:t>
            </a:r>
            <a:r>
              <a:rPr kumimoji="0" lang="en-US" altLang="en-US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AutoShape 2" descr="Image result for trogirska katedrala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2809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6" y="2695338"/>
            <a:ext cx="4656374" cy="3586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342490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344</TotalTime>
  <Words>277</Words>
  <Application>Microsoft Office PowerPoint</Application>
  <PresentationFormat>Custom</PresentationFormat>
  <Paragraphs>63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Ion Boardroom</vt:lpstr>
      <vt:lpstr>  Trogir</vt:lpstr>
      <vt:lpstr>O Trogiru:</vt:lpstr>
      <vt:lpstr>UNESCO:</vt:lpstr>
      <vt:lpstr>St Lawrence Cathedral</vt:lpstr>
      <vt:lpstr>Slide 5</vt:lpstr>
      <vt:lpstr>City Hall</vt:lpstr>
      <vt:lpstr>City loggia</vt:lpstr>
      <vt:lpstr>St.Barbara church</vt:lpstr>
      <vt:lpstr>The  fortress Kamerlengo</vt:lpstr>
      <vt:lpstr>The end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Trogir</dc:title>
  <dc:creator>Suzana</dc:creator>
  <cp:lastModifiedBy>Korisnik</cp:lastModifiedBy>
  <cp:revision>51</cp:revision>
  <dcterms:created xsi:type="dcterms:W3CDTF">2016-10-20T15:00:08Z</dcterms:created>
  <dcterms:modified xsi:type="dcterms:W3CDTF">2016-11-14T17:15:32Z</dcterms:modified>
</cp:coreProperties>
</file>