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4" r:id="rId8"/>
    <p:sldId id="265" r:id="rId9"/>
    <p:sldId id="269" r:id="rId10"/>
    <p:sldId id="284" r:id="rId11"/>
    <p:sldId id="283" r:id="rId12"/>
    <p:sldId id="268" r:id="rId13"/>
    <p:sldId id="285" r:id="rId14"/>
    <p:sldId id="270" r:id="rId15"/>
    <p:sldId id="271" r:id="rId16"/>
    <p:sldId id="272" r:id="rId17"/>
    <p:sldId id="275" r:id="rId18"/>
    <p:sldId id="273" r:id="rId19"/>
    <p:sldId id="274" r:id="rId20"/>
    <p:sldId id="276" r:id="rId21"/>
    <p:sldId id="277" r:id="rId22"/>
    <p:sldId id="279" r:id="rId23"/>
    <p:sldId id="278" r:id="rId24"/>
    <p:sldId id="280" r:id="rId25"/>
    <p:sldId id="281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3C45-DB20-435C-ADE2-B20B66248500}" type="datetimeFigureOut">
              <a:rPr lang="sr-Latn-CS" smtClean="0"/>
              <a:pPr/>
              <a:t>14.10.2011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52C6-CA8C-448E-8BF2-4B9528DA06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3C45-DB20-435C-ADE2-B20B66248500}" type="datetimeFigureOut">
              <a:rPr lang="sr-Latn-CS" smtClean="0"/>
              <a:pPr/>
              <a:t>14.10.2011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52C6-CA8C-448E-8BF2-4B9528DA06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3C45-DB20-435C-ADE2-B20B66248500}" type="datetimeFigureOut">
              <a:rPr lang="sr-Latn-CS" smtClean="0"/>
              <a:pPr/>
              <a:t>14.10.2011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52C6-CA8C-448E-8BF2-4B9528DA06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3C45-DB20-435C-ADE2-B20B66248500}" type="datetimeFigureOut">
              <a:rPr lang="sr-Latn-CS" smtClean="0"/>
              <a:pPr/>
              <a:t>14.10.2011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52C6-CA8C-448E-8BF2-4B9528DA06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3C45-DB20-435C-ADE2-B20B66248500}" type="datetimeFigureOut">
              <a:rPr lang="sr-Latn-CS" smtClean="0"/>
              <a:pPr/>
              <a:t>14.10.2011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52C6-CA8C-448E-8BF2-4B9528DA06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3C45-DB20-435C-ADE2-B20B66248500}" type="datetimeFigureOut">
              <a:rPr lang="sr-Latn-CS" smtClean="0"/>
              <a:pPr/>
              <a:t>14.10.2011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52C6-CA8C-448E-8BF2-4B9528DA06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3C45-DB20-435C-ADE2-B20B66248500}" type="datetimeFigureOut">
              <a:rPr lang="sr-Latn-CS" smtClean="0"/>
              <a:pPr/>
              <a:t>14.10.2011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52C6-CA8C-448E-8BF2-4B9528DA06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3C45-DB20-435C-ADE2-B20B66248500}" type="datetimeFigureOut">
              <a:rPr lang="sr-Latn-CS" smtClean="0"/>
              <a:pPr/>
              <a:t>14.10.2011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52C6-CA8C-448E-8BF2-4B9528DA06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3C45-DB20-435C-ADE2-B20B66248500}" type="datetimeFigureOut">
              <a:rPr lang="sr-Latn-CS" smtClean="0"/>
              <a:pPr/>
              <a:t>14.10.2011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52C6-CA8C-448E-8BF2-4B9528DA06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3C45-DB20-435C-ADE2-B20B66248500}" type="datetimeFigureOut">
              <a:rPr lang="sr-Latn-CS" smtClean="0"/>
              <a:pPr/>
              <a:t>14.10.2011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52C6-CA8C-448E-8BF2-4B9528DA06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3C45-DB20-435C-ADE2-B20B66248500}" type="datetimeFigureOut">
              <a:rPr lang="sr-Latn-CS" smtClean="0"/>
              <a:pPr/>
              <a:t>14.10.2011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52C6-CA8C-448E-8BF2-4B9528DA060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B3C45-DB20-435C-ADE2-B20B66248500}" type="datetimeFigureOut">
              <a:rPr lang="sr-Latn-CS" smtClean="0"/>
              <a:pPr/>
              <a:t>14.10.2011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B52C6-CA8C-448E-8BF2-4B9528DA060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 descr="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avokutnik 4"/>
          <p:cNvSpPr/>
          <p:nvPr/>
        </p:nvSpPr>
        <p:spPr>
          <a:xfrm>
            <a:off x="2551574" y="0"/>
            <a:ext cx="437788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hr-HR" sz="5400" b="1" spc="150" dirty="0" smtClean="0">
              <a:ln w="11430"/>
              <a:solidFill>
                <a:srgbClr val="F8F8F8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hr-HR" sz="5400" b="1" spc="150" dirty="0" smtClean="0">
                <a:ln w="11430"/>
                <a:solidFill>
                  <a:srgbClr val="F8F8F8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Projektni dan</a:t>
            </a:r>
          </a:p>
          <a:p>
            <a:pPr algn="ctr"/>
            <a:endParaRPr lang="hr-HR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hr-HR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Volim zeleno</a:t>
            </a:r>
          </a:p>
          <a:p>
            <a:pPr algn="ctr"/>
            <a:endParaRPr lang="hr-HR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hr-HR" sz="4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7. b i 7. c</a:t>
            </a:r>
            <a:endParaRPr lang="hr-HR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0000171711_l_0_ybS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ravokutnik 4"/>
          <p:cNvSpPr/>
          <p:nvPr/>
        </p:nvSpPr>
        <p:spPr>
          <a:xfrm>
            <a:off x="2979640" y="2643182"/>
            <a:ext cx="31847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Mira…</a:t>
            </a:r>
            <a:endParaRPr lang="hr-HR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dol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ravokutnik 4"/>
          <p:cNvSpPr/>
          <p:nvPr/>
        </p:nvSpPr>
        <p:spPr>
          <a:xfrm>
            <a:off x="2476043" y="2967335"/>
            <a:ext cx="4191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Zavisti i novca</a:t>
            </a:r>
            <a:endParaRPr lang="hr-H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agesCAZV4US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4346" y="-428652"/>
            <a:ext cx="9572691" cy="7786742"/>
          </a:xfrm>
        </p:spPr>
      </p:pic>
      <p:sp>
        <p:nvSpPr>
          <p:cNvPr id="5" name="Pravokutnik 4"/>
          <p:cNvSpPr/>
          <p:nvPr/>
        </p:nvSpPr>
        <p:spPr>
          <a:xfrm>
            <a:off x="2143109" y="2857496"/>
            <a:ext cx="53578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Nade…</a:t>
            </a:r>
            <a:endParaRPr lang="hr-H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0000454673_l_0_zxcca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Pravokutnik 4"/>
          <p:cNvSpPr/>
          <p:nvPr/>
        </p:nvSpPr>
        <p:spPr>
          <a:xfrm>
            <a:off x="1112947" y="5715016"/>
            <a:ext cx="691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Zeleno u književnosti …</a:t>
            </a:r>
            <a:endParaRPr lang="hr-H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388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Pravokutnik 4"/>
          <p:cNvSpPr/>
          <p:nvPr/>
        </p:nvSpPr>
        <p:spPr>
          <a:xfrm>
            <a:off x="2421703" y="571480"/>
            <a:ext cx="43006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Hihot proljeća</a:t>
            </a:r>
          </a:p>
          <a:p>
            <a:pPr algn="ctr"/>
            <a:endParaRPr lang="hr-HR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hr-HR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hr-HR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hr-HR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hr-H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Slavko Mihalić</a:t>
            </a:r>
            <a:endParaRPr lang="hr-H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agesCA5ZKPE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ravokutnik 4"/>
          <p:cNvSpPr/>
          <p:nvPr/>
        </p:nvSpPr>
        <p:spPr>
          <a:xfrm>
            <a:off x="1" y="0"/>
            <a:ext cx="9144000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hr-HR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hr-H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piscu…</a:t>
            </a:r>
          </a:p>
          <a:p>
            <a:endParaRPr lang="hr-HR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hr-HR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r-HR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Karlovac 1928. – Zagreb 2007.</a:t>
            </a:r>
          </a:p>
          <a:p>
            <a:pPr>
              <a:buFont typeface="Arial" pitchFamily="34" charset="0"/>
              <a:buChar char="•"/>
            </a:pPr>
            <a:r>
              <a:rPr lang="hr-H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r-H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misaone pjesme</a:t>
            </a:r>
          </a:p>
          <a:p>
            <a:pPr>
              <a:buFont typeface="Arial" pitchFamily="34" charset="0"/>
              <a:buChar char="•"/>
            </a:pPr>
            <a:r>
              <a:rPr lang="hr-HR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zbirke: </a:t>
            </a:r>
            <a:r>
              <a:rPr lang="hr-HR" sz="32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Vrt crnih jabuka, Klopka za uspomene,</a:t>
            </a:r>
          </a:p>
          <a:p>
            <a:r>
              <a:rPr lang="hr-HR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Pandorina kutija…</a:t>
            </a:r>
            <a:endParaRPr lang="hr-HR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v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Pravokutnik 4"/>
          <p:cNvSpPr/>
          <p:nvPr/>
        </p:nvSpPr>
        <p:spPr>
          <a:xfrm>
            <a:off x="2357422" y="142853"/>
            <a:ext cx="5429288" cy="6715147"/>
          </a:xfrm>
          <a:prstGeom prst="rect">
            <a:avLst/>
          </a:prstGeom>
          <a:noFill/>
        </p:spPr>
        <p:txBody>
          <a:bodyPr wrap="square" lIns="91440" tIns="45720" rIns="91440" bIns="45720" numCol="2">
            <a:spAutoFit/>
          </a:bodyPr>
          <a:lstStyle/>
          <a:p>
            <a:r>
              <a:rPr lang="hr-HR" sz="1200" b="1" dirty="0"/>
              <a:t>Hihot </a:t>
            </a:r>
            <a:r>
              <a:rPr lang="hr-HR" sz="1200" b="1" dirty="0" smtClean="0"/>
              <a:t>proljeća</a:t>
            </a:r>
            <a:r>
              <a:rPr lang="hr-HR" sz="1200" dirty="0"/>
              <a:t/>
            </a:r>
            <a:br>
              <a:rPr lang="hr-HR" sz="1200" dirty="0"/>
            </a:br>
            <a:r>
              <a:rPr lang="hr-HR" sz="1200" dirty="0"/>
              <a:t/>
            </a:r>
            <a:br>
              <a:rPr lang="hr-HR" sz="1200" dirty="0"/>
            </a:br>
            <a:r>
              <a:rPr lang="hr-HR" sz="1200" dirty="0" smtClean="0"/>
              <a:t>Noću</a:t>
            </a:r>
            <a:r>
              <a:rPr lang="hr-HR" sz="1200" dirty="0"/>
              <a:t>, u prasku grana i voda</a:t>
            </a:r>
            <a:br>
              <a:rPr lang="hr-HR" sz="1200" dirty="0"/>
            </a:br>
            <a:r>
              <a:rPr lang="hr-HR" sz="1200" dirty="0" smtClean="0"/>
              <a:t>Začu </a:t>
            </a:r>
            <a:r>
              <a:rPr lang="hr-HR" sz="1200" dirty="0"/>
              <a:t>se hihot </a:t>
            </a:r>
            <a:r>
              <a:rPr lang="hr-HR" sz="1200" dirty="0" smtClean="0"/>
              <a:t>proljeća</a:t>
            </a:r>
            <a:r>
              <a:rPr lang="hr-HR" sz="1200" dirty="0"/>
              <a:t/>
            </a:r>
            <a:br>
              <a:rPr lang="hr-HR" sz="1200" dirty="0"/>
            </a:br>
            <a:r>
              <a:rPr lang="hr-HR" sz="1200" dirty="0"/>
              <a:t>I sve bude kao da je prvi put.</a:t>
            </a:r>
            <a:br>
              <a:rPr lang="hr-HR" sz="1200" dirty="0"/>
            </a:br>
            <a:r>
              <a:rPr lang="hr-HR" sz="1200" dirty="0"/>
              <a:t>Stopa zagazi u snijeg, on pozeleni,</a:t>
            </a:r>
            <a:br>
              <a:rPr lang="hr-HR" sz="1200" dirty="0"/>
            </a:br>
            <a:r>
              <a:rPr lang="hr-HR" sz="1200" dirty="0"/>
              <a:t>i oblaci, bijesni, nose zelen okov,</a:t>
            </a:r>
            <a:br>
              <a:rPr lang="hr-HR" sz="1200" dirty="0"/>
            </a:br>
            <a:r>
              <a:rPr lang="hr-HR" sz="1200" dirty="0" smtClean="0"/>
              <a:t>nježno </a:t>
            </a:r>
            <a:r>
              <a:rPr lang="hr-HR" sz="1200" dirty="0"/>
              <a:t>ljubim tvoje zelene usne,</a:t>
            </a:r>
            <a:br>
              <a:rPr lang="hr-HR" sz="1200" dirty="0"/>
            </a:br>
            <a:r>
              <a:rPr lang="hr-HR" sz="1200" dirty="0"/>
              <a:t>i tvoj uzdah boje trava, </a:t>
            </a:r>
            <a:r>
              <a:rPr lang="hr-HR" sz="1200" dirty="0" smtClean="0"/>
              <a:t>lišća</a:t>
            </a:r>
            <a:r>
              <a:rPr lang="hr-HR" sz="1200" dirty="0"/>
              <a:t>, </a:t>
            </a:r>
            <a:r>
              <a:rPr lang="hr-HR" sz="1200" dirty="0" smtClean="0"/>
              <a:t>još</a:t>
            </a:r>
            <a:r>
              <a:rPr lang="hr-HR" sz="1200" dirty="0"/>
              <a:t/>
            </a:r>
            <a:br>
              <a:rPr lang="hr-HR" sz="1200" dirty="0"/>
            </a:br>
            <a:r>
              <a:rPr lang="hr-HR" sz="1200" dirty="0"/>
              <a:t>uspavana sna.</a:t>
            </a:r>
            <a:br>
              <a:rPr lang="hr-HR" sz="1200" dirty="0"/>
            </a:br>
            <a:r>
              <a:rPr lang="hr-HR" sz="1200" dirty="0"/>
              <a:t/>
            </a:r>
            <a:br>
              <a:rPr lang="hr-HR" sz="1200" dirty="0"/>
            </a:br>
            <a:r>
              <a:rPr lang="hr-HR" sz="1200" dirty="0" smtClean="0"/>
              <a:t>Zatim ljubičasto </a:t>
            </a:r>
            <a:r>
              <a:rPr lang="hr-HR" sz="1200" dirty="0" smtClean="0"/>
              <a:t>puže </a:t>
            </a:r>
            <a:r>
              <a:rPr lang="hr-HR" sz="1200" dirty="0"/>
              <a:t>uza grane.</a:t>
            </a:r>
            <a:br>
              <a:rPr lang="hr-HR" sz="1200" dirty="0"/>
            </a:br>
            <a:r>
              <a:rPr lang="hr-HR" sz="1200" dirty="0"/>
              <a:t>vjeverica pali kolute po bukvama.</a:t>
            </a:r>
            <a:br>
              <a:rPr lang="hr-HR" sz="1200" dirty="0"/>
            </a:br>
            <a:r>
              <a:rPr lang="hr-HR" sz="1200" dirty="0" smtClean="0"/>
              <a:t>Tetrijeb </a:t>
            </a:r>
            <a:r>
              <a:rPr lang="hr-HR" sz="1200" dirty="0" smtClean="0"/>
              <a:t>kriješti </a:t>
            </a:r>
            <a:r>
              <a:rPr lang="hr-HR" sz="1200" dirty="0"/>
              <a:t>bojama ciklama.</a:t>
            </a:r>
            <a:br>
              <a:rPr lang="hr-HR" sz="1200" dirty="0"/>
            </a:br>
            <a:r>
              <a:rPr lang="hr-HR" sz="1200" dirty="0" smtClean="0"/>
              <a:t>Tko </a:t>
            </a:r>
            <a:r>
              <a:rPr lang="hr-HR" sz="1200" dirty="0"/>
              <a:t>ode u </a:t>
            </a:r>
            <a:r>
              <a:rPr lang="hr-HR" sz="1200" dirty="0" smtClean="0"/>
              <a:t>š</a:t>
            </a:r>
            <a:r>
              <a:rPr lang="hr-HR" sz="1200" dirty="0" smtClean="0"/>
              <a:t>umu </a:t>
            </a:r>
            <a:r>
              <a:rPr lang="hr-HR" sz="1200" dirty="0"/>
              <a:t>i sam brzo </a:t>
            </a:r>
            <a:r>
              <a:rPr lang="hr-HR" sz="1200" dirty="0" smtClean="0"/>
              <a:t>bude grm</a:t>
            </a:r>
            <a:r>
              <a:rPr lang="hr-HR" sz="1200" dirty="0"/>
              <a:t/>
            </a:r>
            <a:br>
              <a:rPr lang="hr-HR" sz="1200" dirty="0"/>
            </a:br>
            <a:r>
              <a:rPr lang="hr-HR" sz="1200" dirty="0" smtClean="0"/>
              <a:t>Pa </a:t>
            </a:r>
            <a:r>
              <a:rPr lang="hr-HR" sz="1200" dirty="0"/>
              <a:t>zaplovi </a:t>
            </a:r>
            <a:r>
              <a:rPr lang="hr-HR" sz="1200" dirty="0" smtClean="0"/>
              <a:t>između </a:t>
            </a:r>
            <a:r>
              <a:rPr lang="hr-HR" sz="1200" dirty="0"/>
              <a:t>stabala</a:t>
            </a:r>
            <a:br>
              <a:rPr lang="hr-HR" sz="1200" dirty="0"/>
            </a:br>
            <a:r>
              <a:rPr lang="hr-HR" sz="1200" dirty="0"/>
              <a:t>sve dok mu grlo ne istisne krik</a:t>
            </a:r>
            <a:br>
              <a:rPr lang="hr-HR" sz="1200" dirty="0"/>
            </a:br>
            <a:r>
              <a:rPr lang="hr-HR" sz="1200" dirty="0"/>
              <a:t>jelena, medvjeda, lasice i vuka.</a:t>
            </a:r>
            <a:br>
              <a:rPr lang="hr-HR" sz="1200" dirty="0"/>
            </a:br>
            <a:r>
              <a:rPr lang="hr-HR" sz="1200" dirty="0"/>
              <a:t/>
            </a:r>
            <a:br>
              <a:rPr lang="hr-HR" sz="1200" dirty="0"/>
            </a:br>
            <a:r>
              <a:rPr lang="hr-HR" sz="1200" dirty="0"/>
              <a:t>V</a:t>
            </a:r>
            <a:r>
              <a:rPr lang="hr-HR" sz="1200" dirty="0" smtClean="0"/>
              <a:t>raćaš </a:t>
            </a:r>
            <a:r>
              <a:rPr lang="hr-HR" sz="1200" dirty="0"/>
              <a:t>se, stisnula te </a:t>
            </a:r>
            <a:r>
              <a:rPr lang="hr-HR" sz="1200" dirty="0" smtClean="0"/>
              <a:t>pošast </a:t>
            </a:r>
            <a:r>
              <a:rPr lang="hr-HR" sz="1200" dirty="0"/>
              <a:t>cvjetova.</a:t>
            </a:r>
            <a:br>
              <a:rPr lang="hr-HR" sz="1200" dirty="0"/>
            </a:br>
            <a:r>
              <a:rPr lang="hr-HR" sz="1200" dirty="0" smtClean="0"/>
              <a:t>Onih </a:t>
            </a:r>
            <a:r>
              <a:rPr lang="hr-HR" sz="1200" dirty="0"/>
              <a:t>sto </a:t>
            </a:r>
            <a:r>
              <a:rPr lang="hr-HR" sz="1200" dirty="0" smtClean="0"/>
              <a:t>još </a:t>
            </a:r>
            <a:r>
              <a:rPr lang="hr-HR" sz="1200" dirty="0"/>
              <a:t>pamte bjelinu leda.</a:t>
            </a:r>
            <a:br>
              <a:rPr lang="hr-HR" sz="1200" dirty="0"/>
            </a:br>
            <a:r>
              <a:rPr lang="hr-HR" sz="1200" dirty="0" smtClean="0"/>
              <a:t>M</a:t>
            </a:r>
            <a:r>
              <a:rPr lang="hr-HR" sz="1200" dirty="0" smtClean="0"/>
              <a:t>alih </a:t>
            </a:r>
            <a:r>
              <a:rPr lang="hr-HR" sz="1200" dirty="0" smtClean="0"/>
              <a:t>žutih </a:t>
            </a:r>
            <a:r>
              <a:rPr lang="hr-HR" sz="1200" dirty="0" smtClean="0"/>
              <a:t>Močvara</a:t>
            </a:r>
            <a:r>
              <a:rPr lang="hr-HR" sz="1200" dirty="0"/>
              <a:t>.</a:t>
            </a:r>
            <a:br>
              <a:rPr lang="hr-HR" sz="1200" dirty="0"/>
            </a:br>
            <a:r>
              <a:rPr lang="hr-HR" sz="1200" dirty="0" smtClean="0"/>
              <a:t>Kukurijek </a:t>
            </a:r>
            <a:r>
              <a:rPr lang="hr-HR" sz="1200" dirty="0"/>
              <a:t>pijetla zove s tuba.</a:t>
            </a:r>
            <a:br>
              <a:rPr lang="hr-HR" sz="1200" dirty="0"/>
            </a:br>
            <a:r>
              <a:rPr lang="hr-HR" sz="1200" dirty="0" smtClean="0"/>
              <a:t>Netom </a:t>
            </a:r>
            <a:r>
              <a:rPr lang="hr-HR" sz="1200" dirty="0"/>
              <a:t>se </a:t>
            </a:r>
            <a:r>
              <a:rPr lang="hr-HR" sz="1200" dirty="0" smtClean="0"/>
              <a:t>prigneš </a:t>
            </a:r>
            <a:r>
              <a:rPr lang="hr-HR" sz="1200" dirty="0"/>
              <a:t>zemlji zove te ljubica.</a:t>
            </a:r>
            <a:br>
              <a:rPr lang="hr-HR" sz="1200" dirty="0"/>
            </a:br>
            <a:r>
              <a:rPr lang="hr-HR" sz="1200" dirty="0"/>
              <a:t/>
            </a:r>
            <a:br>
              <a:rPr lang="hr-HR" sz="1200" dirty="0"/>
            </a:br>
            <a:r>
              <a:rPr lang="hr-HR" sz="1200" dirty="0" smtClean="0"/>
              <a:t>Nije proljeće </a:t>
            </a:r>
            <a:r>
              <a:rPr lang="hr-HR" sz="1200" dirty="0"/>
              <a:t>kralj ni </a:t>
            </a:r>
            <a:r>
              <a:rPr lang="hr-HR" sz="1200" dirty="0" smtClean="0"/>
              <a:t>vojskovođa</a:t>
            </a:r>
            <a:r>
              <a:rPr lang="hr-HR" sz="1200" dirty="0"/>
              <a:t>:</a:t>
            </a:r>
            <a:br>
              <a:rPr lang="hr-HR" sz="1200" dirty="0"/>
            </a:br>
            <a:r>
              <a:rPr lang="hr-HR" sz="1200" dirty="0"/>
              <a:t>svaka ti travka ispisuje sudbinu.</a:t>
            </a:r>
            <a:br>
              <a:rPr lang="hr-HR" sz="1200" dirty="0"/>
            </a:br>
            <a:r>
              <a:rPr lang="hr-HR" sz="1200" dirty="0" smtClean="0"/>
              <a:t>Vratiš se </a:t>
            </a:r>
            <a:r>
              <a:rPr lang="hr-HR" sz="1200" dirty="0"/>
              <a:t>ipak u svoje </a:t>
            </a:r>
            <a:r>
              <a:rPr lang="hr-HR" sz="1200" dirty="0" smtClean="0"/>
              <a:t>vlažno obličje</a:t>
            </a:r>
            <a:r>
              <a:rPr lang="hr-HR" sz="1200" dirty="0"/>
              <a:t>,</a:t>
            </a:r>
            <a:br>
              <a:rPr lang="hr-HR" sz="1200" dirty="0"/>
            </a:br>
            <a:r>
              <a:rPr lang="hr-HR" sz="1200" dirty="0" smtClean="0"/>
              <a:t>vidiš </a:t>
            </a:r>
            <a:r>
              <a:rPr lang="hr-HR" sz="1200" dirty="0"/>
              <a:t>da </a:t>
            </a:r>
            <a:r>
              <a:rPr lang="hr-HR" sz="1200" dirty="0" smtClean="0"/>
              <a:t>možeš </a:t>
            </a:r>
            <a:r>
              <a:rPr lang="hr-HR" sz="1200" dirty="0"/>
              <a:t>pjevati jedino sa</a:t>
            </a:r>
            <a:br>
              <a:rPr lang="hr-HR" sz="1200" dirty="0"/>
            </a:br>
            <a:r>
              <a:rPr lang="hr-HR" sz="1200" dirty="0" smtClean="0"/>
              <a:t>češljugarom</a:t>
            </a:r>
            <a:r>
              <a:rPr lang="hr-HR" sz="1200" dirty="0"/>
              <a:t/>
            </a:r>
            <a:br>
              <a:rPr lang="hr-HR" sz="1200" dirty="0"/>
            </a:br>
            <a:r>
              <a:rPr lang="hr-HR" sz="1200" dirty="0"/>
              <a:t>koji ti </a:t>
            </a:r>
            <a:r>
              <a:rPr lang="hr-HR" sz="1200" dirty="0" smtClean="0"/>
              <a:t>pomaže </a:t>
            </a:r>
            <a:r>
              <a:rPr lang="hr-HR" sz="1200" dirty="0"/>
              <a:t>da se </a:t>
            </a:r>
            <a:r>
              <a:rPr lang="hr-HR" sz="1200" dirty="0" smtClean="0"/>
              <a:t>vratiš </a:t>
            </a:r>
            <a:r>
              <a:rPr lang="hr-HR" sz="1200" dirty="0"/>
              <a:t/>
            </a:r>
            <a:br>
              <a:rPr lang="hr-HR" sz="1200" dirty="0"/>
            </a:br>
            <a:r>
              <a:rPr lang="hr-HR" sz="1200" dirty="0"/>
              <a:t>na svoju </a:t>
            </a:r>
            <a:r>
              <a:rPr lang="hr-HR" sz="1200" dirty="0" smtClean="0"/>
              <a:t>grančicu</a:t>
            </a:r>
            <a:r>
              <a:rPr lang="hr-HR" sz="1200" dirty="0"/>
              <a:t>. </a:t>
            </a:r>
            <a:br>
              <a:rPr lang="hr-HR" sz="1200" dirty="0"/>
            </a:br>
            <a:r>
              <a:rPr lang="hr-HR" sz="1200" dirty="0"/>
              <a:t/>
            </a:r>
            <a:br>
              <a:rPr lang="hr-HR" sz="1200" dirty="0"/>
            </a:br>
            <a:r>
              <a:rPr lang="hr-HR" sz="1200" dirty="0"/>
              <a:t/>
            </a:r>
            <a:br>
              <a:rPr lang="hr-HR" sz="1200" dirty="0"/>
            </a:br>
            <a:endParaRPr lang="hr-H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Hrvatska_Turisticki-klaster_Lika-Karlovac_t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Pravokutnik 4"/>
          <p:cNvSpPr/>
          <p:nvPr/>
        </p:nvSpPr>
        <p:spPr>
          <a:xfrm>
            <a:off x="501914" y="5357825"/>
            <a:ext cx="81401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Vrsta pjesme: </a:t>
            </a:r>
            <a:r>
              <a:rPr lang="hr-H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lirska intimna</a:t>
            </a:r>
            <a:endParaRPr lang="hr-HR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1210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Pravokutnik 4"/>
          <p:cNvSpPr/>
          <p:nvPr/>
        </p:nvSpPr>
        <p:spPr>
          <a:xfrm>
            <a:off x="1210024" y="428604"/>
            <a:ext cx="67239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Tema:</a:t>
            </a:r>
            <a:r>
              <a:rPr lang="hr-H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r-H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dolazak proljeća</a:t>
            </a:r>
            <a:endParaRPr lang="hr-H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agesCAJCHUI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ravokutnik 4"/>
          <p:cNvSpPr/>
          <p:nvPr/>
        </p:nvSpPr>
        <p:spPr>
          <a:xfrm>
            <a:off x="0" y="0"/>
            <a:ext cx="7000891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r-H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Motivi:</a:t>
            </a:r>
          </a:p>
          <a:p>
            <a:endParaRPr lang="hr-HR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hr-HR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0" y="142852"/>
            <a:ext cx="6343799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hr-HR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hr-HR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hr-H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pejzažni</a:t>
            </a:r>
          </a:p>
          <a:p>
            <a:pPr>
              <a:buFont typeface="Arial" pitchFamily="34" charset="0"/>
              <a:buChar char="•"/>
            </a:pPr>
            <a:r>
              <a:rPr lang="hr-H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intimni</a:t>
            </a:r>
          </a:p>
          <a:p>
            <a:pPr>
              <a:buFont typeface="Arial" pitchFamily="34" charset="0"/>
              <a:buChar char="•"/>
            </a:pPr>
            <a:r>
              <a:rPr lang="hr-HR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refleksivni</a:t>
            </a:r>
            <a:endParaRPr lang="hr-HR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avokutnik 4"/>
          <p:cNvSpPr/>
          <p:nvPr/>
        </p:nvSpPr>
        <p:spPr>
          <a:xfrm>
            <a:off x="3075659" y="2967335"/>
            <a:ext cx="299267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Simbolika</a:t>
            </a:r>
          </a:p>
          <a:p>
            <a:pPr algn="ctr"/>
            <a:endParaRPr lang="hr-H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3075660" y="2967335"/>
            <a:ext cx="2992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Simbolika</a:t>
            </a:r>
            <a:endParaRPr lang="hr-HR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3075660" y="2967335"/>
            <a:ext cx="2992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Simbolika</a:t>
            </a:r>
            <a:endParaRPr lang="hr-H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agesCATPDF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avokutnik 4"/>
          <p:cNvSpPr/>
          <p:nvPr/>
        </p:nvSpPr>
        <p:spPr>
          <a:xfrm>
            <a:off x="2094079" y="2967335"/>
            <a:ext cx="4955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Pjesničke slike…</a:t>
            </a:r>
            <a:endParaRPr lang="hr-H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agesCA4GHTV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ravokutnik 4"/>
          <p:cNvSpPr/>
          <p:nvPr/>
        </p:nvSpPr>
        <p:spPr>
          <a:xfrm>
            <a:off x="281892" y="2967335"/>
            <a:ext cx="85802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a) vizualne: </a:t>
            </a:r>
            <a:r>
              <a:rPr lang="hr-HR" sz="4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jelen, medvjed, lasica, vuk</a:t>
            </a:r>
            <a:endParaRPr lang="hr-HR" sz="40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lept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ravokutnik 4"/>
          <p:cNvSpPr/>
          <p:nvPr/>
        </p:nvSpPr>
        <p:spPr>
          <a:xfrm>
            <a:off x="392785" y="2967335"/>
            <a:ext cx="83584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b) akustične: </a:t>
            </a:r>
            <a:r>
              <a:rPr lang="hr-HR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kukurijek pijetla zove s t</a:t>
            </a:r>
            <a:r>
              <a:rPr lang="hr-HR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uba</a:t>
            </a:r>
            <a:endParaRPr lang="hr-HR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Pravokutnik 4"/>
          <p:cNvSpPr/>
          <p:nvPr/>
        </p:nvSpPr>
        <p:spPr>
          <a:xfrm>
            <a:off x="941972" y="2967335"/>
            <a:ext cx="72600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c) taktilne: </a:t>
            </a:r>
            <a:r>
              <a:rPr lang="hr-HR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nježno ljubim tvoje usne</a:t>
            </a:r>
            <a:endParaRPr lang="hr-HR" sz="36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imagesCAL52XR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Pravokutnik 4"/>
          <p:cNvSpPr/>
          <p:nvPr/>
        </p:nvSpPr>
        <p:spPr>
          <a:xfrm>
            <a:off x="2427827" y="1857364"/>
            <a:ext cx="42883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r-H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Stih:</a:t>
            </a:r>
            <a:endParaRPr lang="hr-H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786050" y="1857364"/>
            <a:ext cx="44291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</a:t>
            </a:r>
            <a:r>
              <a:rPr lang="hr-H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slobodan</a:t>
            </a:r>
            <a:endParaRPr lang="hr-H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imagesCAYDFPL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ravokutnik 4"/>
          <p:cNvSpPr/>
          <p:nvPr/>
        </p:nvSpPr>
        <p:spPr>
          <a:xfrm>
            <a:off x="844255" y="142852"/>
            <a:ext cx="7455503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Stilska izražajna sredstva:</a:t>
            </a:r>
          </a:p>
          <a:p>
            <a:pPr algn="ctr"/>
            <a:endParaRPr lang="hr-HR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514350" indent="-514350">
              <a:buAutoNum type="alphaLcParenR"/>
            </a:pPr>
            <a:r>
              <a:rPr lang="hr-H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epiteti: </a:t>
            </a:r>
            <a:r>
              <a:rPr lang="hr-H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zeleni krov, bijesni oblaci zeleni snijeg</a:t>
            </a:r>
          </a:p>
          <a:p>
            <a:pPr marL="514350" indent="-514350">
              <a:buAutoNum type="alphaLcParenR"/>
            </a:pPr>
            <a:r>
              <a:rPr lang="hr-H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  <a:r>
              <a:rPr lang="hr-H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ersonifikacija:</a:t>
            </a:r>
            <a:r>
              <a:rPr lang="hr-H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hr-H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oblaci nose okov</a:t>
            </a:r>
          </a:p>
          <a:p>
            <a:pPr marL="514350" indent="-514350">
              <a:buAutoNum type="alphaLcParenR"/>
            </a:pPr>
            <a:r>
              <a:rPr lang="hr-H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hr-HR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nomatopeja:</a:t>
            </a:r>
            <a:r>
              <a:rPr lang="hr-HR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hr-HR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kukurijek pijetla</a:t>
            </a:r>
          </a:p>
          <a:p>
            <a:pPr marL="514350" indent="-514350">
              <a:buAutoNum type="alphaLcParenR"/>
            </a:pPr>
            <a:r>
              <a:rPr lang="hr-H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hr-H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sonanca: </a:t>
            </a:r>
            <a:r>
              <a:rPr lang="hr-H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tetrijeb kriješti</a:t>
            </a:r>
          </a:p>
          <a:p>
            <a:pPr marL="514350" indent="-514350">
              <a:buAutoNum type="alphaLcParenR"/>
            </a:pPr>
            <a:r>
              <a:rPr lang="hr-HR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aliteracija:</a:t>
            </a:r>
            <a:r>
              <a:rPr lang="hr-HR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hr-HR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uspavana sna</a:t>
            </a:r>
          </a:p>
          <a:p>
            <a:pPr marL="514350" indent="-514350">
              <a:buAutoNum type="alphaLcParenR"/>
            </a:pPr>
            <a:r>
              <a:rPr lang="hr-HR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hr-HR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pkoračenje</a:t>
            </a:r>
            <a:r>
              <a:rPr lang="hr-H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r>
              <a:rPr lang="hr-H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hr-HR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još…uspavana sna</a:t>
            </a:r>
            <a:endParaRPr lang="hr-HR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 descr="v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Pravokutnik 4"/>
          <p:cNvSpPr/>
          <p:nvPr/>
        </p:nvSpPr>
        <p:spPr>
          <a:xfrm>
            <a:off x="285721" y="857232"/>
            <a:ext cx="83036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BA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Zelena je boja </a:t>
            </a:r>
            <a:r>
              <a:rPr lang="hr-BA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prirode..</a:t>
            </a:r>
            <a:r>
              <a:rPr lang="hr-B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hr-HR" sz="5400" dirty="0"/>
          </a:p>
          <a:p>
            <a:pPr algn="ctr"/>
            <a:endParaRPr lang="hr-H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mlad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ravokutnik 4"/>
          <p:cNvSpPr/>
          <p:nvPr/>
        </p:nvSpPr>
        <p:spPr>
          <a:xfrm>
            <a:off x="1857356" y="285728"/>
            <a:ext cx="5500725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r-HR" sz="4000" dirty="0">
                <a:solidFill>
                  <a:srgbClr val="FFFF00"/>
                </a:solidFill>
              </a:rPr>
              <a:t>Boja </a:t>
            </a:r>
            <a:r>
              <a:rPr lang="hr-HR" sz="4000" dirty="0" smtClean="0">
                <a:solidFill>
                  <a:srgbClr val="FFFF00"/>
                </a:solidFill>
              </a:rPr>
              <a:t>mladosti jer</a:t>
            </a:r>
            <a:r>
              <a:rPr lang="hr-HR" sz="4000" dirty="0">
                <a:solidFill>
                  <a:srgbClr val="FFFF00"/>
                </a:solidFill>
              </a:rPr>
              <a:t> </a:t>
            </a:r>
            <a:r>
              <a:rPr lang="hr-HR" sz="4000" dirty="0" smtClean="0">
                <a:solidFill>
                  <a:srgbClr val="FFFF00"/>
                </a:solidFill>
              </a:rPr>
              <a:t>mnogo trebaju </a:t>
            </a:r>
            <a:r>
              <a:rPr lang="hr-HR" sz="4000" dirty="0">
                <a:solidFill>
                  <a:srgbClr val="FFFF00"/>
                </a:solidFill>
              </a:rPr>
              <a:t>naučiti i </a:t>
            </a:r>
            <a:r>
              <a:rPr lang="hr-HR" sz="4000" dirty="0" smtClean="0">
                <a:solidFill>
                  <a:srgbClr val="FFFF00"/>
                </a:solidFill>
              </a:rPr>
              <a:t>shvatiti…</a:t>
            </a:r>
            <a:endParaRPr lang="hr-HR" sz="4000" dirty="0">
              <a:solidFill>
                <a:srgbClr val="FFFF00"/>
              </a:solidFill>
            </a:endParaRPr>
          </a:p>
          <a:p>
            <a:pPr algn="ctr"/>
            <a:endParaRPr lang="hr-H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zdrava-hr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6858000"/>
          </a:xfrm>
        </p:spPr>
      </p:pic>
      <p:sp>
        <p:nvSpPr>
          <p:cNvPr id="5" name="Pravokutnik 4"/>
          <p:cNvSpPr/>
          <p:nvPr/>
        </p:nvSpPr>
        <p:spPr>
          <a:xfrm>
            <a:off x="1857356" y="2357430"/>
            <a:ext cx="65008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Zdrave hrane…</a:t>
            </a:r>
            <a:endParaRPr lang="hr-H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agesCAEE7XO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715148"/>
          </a:xfrm>
        </p:spPr>
      </p:pic>
      <p:sp>
        <p:nvSpPr>
          <p:cNvPr id="5" name="Pravokutnik 4"/>
          <p:cNvSpPr/>
          <p:nvPr/>
        </p:nvSpPr>
        <p:spPr>
          <a:xfrm>
            <a:off x="3382058" y="2967335"/>
            <a:ext cx="2379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Voća… i</a:t>
            </a:r>
            <a:endParaRPr lang="hr-H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agesCA8XANP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ravokutnik 4"/>
          <p:cNvSpPr/>
          <p:nvPr/>
        </p:nvSpPr>
        <p:spPr>
          <a:xfrm>
            <a:off x="3274111" y="2967335"/>
            <a:ext cx="2595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Povrća…</a:t>
            </a:r>
            <a:endParaRPr lang="hr-H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agesCA6VCJ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Pravokutnik 4"/>
          <p:cNvSpPr/>
          <p:nvPr/>
        </p:nvSpPr>
        <p:spPr>
          <a:xfrm>
            <a:off x="2555358" y="0"/>
            <a:ext cx="40332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Dopuštenja…</a:t>
            </a:r>
            <a:endParaRPr lang="hr-H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169</Words>
  <Application>Microsoft Office PowerPoint</Application>
  <PresentationFormat>Prikaz na zaslonu (4:3)</PresentationFormat>
  <Paragraphs>54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Office tema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Utente</dc:creator>
  <cp:lastModifiedBy>Utente</cp:lastModifiedBy>
  <cp:revision>43</cp:revision>
  <dcterms:created xsi:type="dcterms:W3CDTF">2011-10-08T19:43:20Z</dcterms:created>
  <dcterms:modified xsi:type="dcterms:W3CDTF">2011-10-14T09:08:39Z</dcterms:modified>
</cp:coreProperties>
</file>